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7556500" cy="10693400"/>
  <p:notesSz cx="6858000" cy="9144000"/>
  <p:embeddedFontLst>
    <p:embeddedFont>
      <p:font typeface="ADA Hybrid"/>
      <p:regular r:id="rId7"/>
    </p:embeddedFont>
    <p:embeddedFont>
      <p:font typeface="Garet" pitchFamily="2" charset="77"/>
      <p:regular r:id="rId8"/>
    </p:embeddedFont>
    <p:embeddedFont>
      <p:font typeface="Garet Bold"/>
      <p:regular r:id="rId9"/>
      <p:bold r:id="rId10"/>
    </p:embeddedFont>
    <p:embeddedFont>
      <p:font typeface="Garet Ultra-Bold"/>
      <p:regular r:id="rId11"/>
      <p:bold r:id="rId12"/>
    </p:embeddedFont>
    <p:embeddedFont>
      <p:font typeface="Jad" panose="02000600000000000000"/>
      <p:regular r:id="rId13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 autoAdjust="0"/>
    <p:restoredTop sz="94626" autoAdjust="0"/>
  </p:normalViewPr>
  <p:slideViewPr>
    <p:cSldViewPr>
      <p:cViewPr>
        <p:scale>
          <a:sx n="161" d="100"/>
          <a:sy n="161" d="100"/>
        </p:scale>
        <p:origin x="1584" y="-488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2.fntdata"/><Relationship Id="rId13" Type="http://schemas.openxmlformats.org/officeDocument/2006/relationships/font" Target="fonts/font7.fntdata"/><Relationship Id="rId3" Type="http://schemas.openxmlformats.org/officeDocument/2006/relationships/slide" Target="slides/slide2.xml"/><Relationship Id="rId7" Type="http://schemas.openxmlformats.org/officeDocument/2006/relationships/font" Target="fonts/font1.fntdata"/><Relationship Id="rId12" Type="http://schemas.openxmlformats.org/officeDocument/2006/relationships/font" Target="fonts/font6.fntdata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5.fntdata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font" Target="fonts/font4.fntdata"/><Relationship Id="rId4" Type="http://schemas.openxmlformats.org/officeDocument/2006/relationships/slide" Target="slides/slide3.xml"/><Relationship Id="rId9" Type="http://schemas.openxmlformats.org/officeDocument/2006/relationships/font" Target="fonts/font3.fntdata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4/7/26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4/7/26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4/7/26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4/7/26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4/7/26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4/7/26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4/7/26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4/7/26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4/7/26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4/7/26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4/7/26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4/7/26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‹N°›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6.sv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4" Type="http://schemas.openxmlformats.org/officeDocument/2006/relationships/image" Target="../media/image3.sv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7" Type="http://schemas.openxmlformats.org/officeDocument/2006/relationships/image" Target="../media/image4.png"/><Relationship Id="rId2" Type="http://schemas.openxmlformats.org/officeDocument/2006/relationships/image" Target="../media/image7.sv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svg"/><Relationship Id="rId5" Type="http://schemas.openxmlformats.org/officeDocument/2006/relationships/image" Target="../media/image10.svg"/><Relationship Id="rId4" Type="http://schemas.openxmlformats.org/officeDocument/2006/relationships/image" Target="../media/image9.sv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sv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14.sv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13" Type="http://schemas.openxmlformats.org/officeDocument/2006/relationships/image" Target="../media/image26.png"/><Relationship Id="rId3" Type="http://schemas.openxmlformats.org/officeDocument/2006/relationships/image" Target="../media/image16.png"/><Relationship Id="rId7" Type="http://schemas.openxmlformats.org/officeDocument/2006/relationships/image" Target="../media/image20.png"/><Relationship Id="rId12" Type="http://schemas.openxmlformats.org/officeDocument/2006/relationships/image" Target="../media/image25.png"/><Relationship Id="rId17" Type="http://schemas.openxmlformats.org/officeDocument/2006/relationships/image" Target="../media/image29.png"/><Relationship Id="rId2" Type="http://schemas.openxmlformats.org/officeDocument/2006/relationships/image" Target="../media/image15.png"/><Relationship Id="rId16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png"/><Relationship Id="rId11" Type="http://schemas.openxmlformats.org/officeDocument/2006/relationships/image" Target="../media/image24.png"/><Relationship Id="rId5" Type="http://schemas.openxmlformats.org/officeDocument/2006/relationships/image" Target="../media/image18.png"/><Relationship Id="rId15" Type="http://schemas.openxmlformats.org/officeDocument/2006/relationships/image" Target="../media/image28.png"/><Relationship Id="rId10" Type="http://schemas.openxmlformats.org/officeDocument/2006/relationships/image" Target="../media/image23.jpeg"/><Relationship Id="rId4" Type="http://schemas.openxmlformats.org/officeDocument/2006/relationships/image" Target="../media/image17.png"/><Relationship Id="rId9" Type="http://schemas.openxmlformats.org/officeDocument/2006/relationships/image" Target="../media/image22.png"/><Relationship Id="rId14" Type="http://schemas.openxmlformats.org/officeDocument/2006/relationships/image" Target="../media/image27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FEAC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10133210"/>
            <a:ext cx="7560000" cy="558790"/>
            <a:chOff x="0" y="0"/>
            <a:chExt cx="2709333" cy="200258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709333" cy="200258"/>
            </a:xfrm>
            <a:custGeom>
              <a:avLst/>
              <a:gdLst/>
              <a:ahLst/>
              <a:cxnLst/>
              <a:rect l="l" t="t" r="r" b="b"/>
              <a:pathLst>
                <a:path w="2709333" h="200258">
                  <a:moveTo>
                    <a:pt x="0" y="0"/>
                  </a:moveTo>
                  <a:lnTo>
                    <a:pt x="2709333" y="0"/>
                  </a:lnTo>
                  <a:lnTo>
                    <a:pt x="2709333" y="200258"/>
                  </a:lnTo>
                  <a:lnTo>
                    <a:pt x="0" y="200258"/>
                  </a:lnTo>
                  <a:close/>
                </a:path>
              </a:pathLst>
            </a:custGeom>
            <a:solidFill>
              <a:srgbClr val="B0862C"/>
            </a:solidFill>
          </p:spPr>
          <p:txBody>
            <a:bodyPr/>
            <a:lstStyle/>
            <a:p>
              <a:endParaRPr lang="fr-FR"/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0" y="-28575"/>
              <a:ext cx="2709333" cy="22883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960"/>
                </a:lnSpc>
                <a:spcBef>
                  <a:spcPct val="0"/>
                </a:spcBef>
              </a:pPr>
              <a:endParaRPr/>
            </a:p>
          </p:txBody>
        </p:sp>
      </p:grpSp>
      <p:grpSp>
        <p:nvGrpSpPr>
          <p:cNvPr id="5" name="Group 5"/>
          <p:cNvGrpSpPr/>
          <p:nvPr/>
        </p:nvGrpSpPr>
        <p:grpSpPr>
          <a:xfrm>
            <a:off x="2869701" y="0"/>
            <a:ext cx="6396796" cy="4748891"/>
            <a:chOff x="0" y="0"/>
            <a:chExt cx="812800" cy="603411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812800" cy="603411"/>
            </a:xfrm>
            <a:custGeom>
              <a:avLst/>
              <a:gdLst/>
              <a:ahLst/>
              <a:cxnLst/>
              <a:rect l="l" t="t" r="r" b="b"/>
              <a:pathLst>
                <a:path w="812800" h="603411">
                  <a:moveTo>
                    <a:pt x="203200" y="0"/>
                  </a:moveTo>
                  <a:lnTo>
                    <a:pt x="812800" y="0"/>
                  </a:lnTo>
                  <a:lnTo>
                    <a:pt x="609600" y="603411"/>
                  </a:lnTo>
                  <a:lnTo>
                    <a:pt x="0" y="603411"/>
                  </a:lnTo>
                  <a:lnTo>
                    <a:pt x="203200" y="0"/>
                  </a:lnTo>
                  <a:close/>
                </a:path>
              </a:pathLst>
            </a:custGeom>
            <a:blipFill>
              <a:blip r:embed="rId2"/>
              <a:stretch>
                <a:fillRect l="-42159" t="-77818" b="-109416"/>
              </a:stretch>
            </a:blipFill>
          </p:spPr>
          <p:txBody>
            <a:bodyPr/>
            <a:lstStyle/>
            <a:p>
              <a:endParaRPr lang="fr-FR"/>
            </a:p>
          </p:txBody>
        </p:sp>
      </p:grpSp>
      <p:grpSp>
        <p:nvGrpSpPr>
          <p:cNvPr id="7" name="Group 7"/>
          <p:cNvGrpSpPr/>
          <p:nvPr/>
        </p:nvGrpSpPr>
        <p:grpSpPr>
          <a:xfrm>
            <a:off x="-2115083" y="0"/>
            <a:ext cx="6545659" cy="4748891"/>
            <a:chOff x="0" y="0"/>
            <a:chExt cx="812800" cy="589688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812800" cy="589688"/>
            </a:xfrm>
            <a:custGeom>
              <a:avLst/>
              <a:gdLst/>
              <a:ahLst/>
              <a:cxnLst/>
              <a:rect l="l" t="t" r="r" b="b"/>
              <a:pathLst>
                <a:path w="812800" h="589688">
                  <a:moveTo>
                    <a:pt x="203200" y="0"/>
                  </a:moveTo>
                  <a:lnTo>
                    <a:pt x="812800" y="0"/>
                  </a:lnTo>
                  <a:lnTo>
                    <a:pt x="609600" y="589688"/>
                  </a:lnTo>
                  <a:lnTo>
                    <a:pt x="0" y="589688"/>
                  </a:lnTo>
                  <a:lnTo>
                    <a:pt x="203200" y="0"/>
                  </a:lnTo>
                  <a:close/>
                </a:path>
              </a:pathLst>
            </a:custGeom>
            <a:blipFill>
              <a:blip r:embed="rId3"/>
              <a:stretch>
                <a:fillRect l="-6770" t="-1285" r="-3708" b="-233"/>
              </a:stretch>
            </a:blipFill>
          </p:spPr>
          <p:txBody>
            <a:bodyPr/>
            <a:lstStyle/>
            <a:p>
              <a:endParaRPr lang="fr-FR"/>
            </a:p>
          </p:txBody>
        </p:sp>
      </p:grpSp>
      <p:sp>
        <p:nvSpPr>
          <p:cNvPr id="9" name="Freeform 9"/>
          <p:cNvSpPr/>
          <p:nvPr/>
        </p:nvSpPr>
        <p:spPr>
          <a:xfrm>
            <a:off x="962787" y="438284"/>
            <a:ext cx="3813828" cy="5129378"/>
          </a:xfrm>
          <a:custGeom>
            <a:avLst/>
            <a:gdLst/>
            <a:ahLst/>
            <a:cxnLst/>
            <a:rect l="l" t="t" r="r" b="b"/>
            <a:pathLst>
              <a:path w="3813828" h="5129378">
                <a:moveTo>
                  <a:pt x="0" y="0"/>
                </a:moveTo>
                <a:lnTo>
                  <a:pt x="3813828" y="0"/>
                </a:lnTo>
                <a:lnTo>
                  <a:pt x="3813828" y="5129378"/>
                </a:lnTo>
                <a:lnTo>
                  <a:pt x="0" y="5129378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fr-FR"/>
          </a:p>
        </p:txBody>
      </p:sp>
      <p:sp>
        <p:nvSpPr>
          <p:cNvPr id="10" name="Freeform 10"/>
          <p:cNvSpPr/>
          <p:nvPr/>
        </p:nvSpPr>
        <p:spPr>
          <a:xfrm>
            <a:off x="3025324" y="6115821"/>
            <a:ext cx="3502583" cy="1796328"/>
          </a:xfrm>
          <a:custGeom>
            <a:avLst/>
            <a:gdLst/>
            <a:ahLst/>
            <a:cxnLst/>
            <a:rect l="l" t="t" r="r" b="b"/>
            <a:pathLst>
              <a:path w="3502583" h="1796328">
                <a:moveTo>
                  <a:pt x="0" y="0"/>
                </a:moveTo>
                <a:lnTo>
                  <a:pt x="3502583" y="0"/>
                </a:lnTo>
                <a:lnTo>
                  <a:pt x="3502583" y="1796328"/>
                </a:lnTo>
                <a:lnTo>
                  <a:pt x="0" y="1796328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-3338" t="-19934" r="-4935" b="-16588"/>
            </a:stretch>
          </a:blipFill>
        </p:spPr>
        <p:txBody>
          <a:bodyPr/>
          <a:lstStyle/>
          <a:p>
            <a:endParaRPr lang="fr-FR"/>
          </a:p>
        </p:txBody>
      </p:sp>
      <p:sp>
        <p:nvSpPr>
          <p:cNvPr id="11" name="Freeform 11"/>
          <p:cNvSpPr/>
          <p:nvPr/>
        </p:nvSpPr>
        <p:spPr>
          <a:xfrm rot="-4083039">
            <a:off x="6449502" y="3998507"/>
            <a:ext cx="1207374" cy="1325124"/>
          </a:xfrm>
          <a:custGeom>
            <a:avLst/>
            <a:gdLst/>
            <a:ahLst/>
            <a:cxnLst/>
            <a:rect l="l" t="t" r="r" b="b"/>
            <a:pathLst>
              <a:path w="1207374" h="1325124">
                <a:moveTo>
                  <a:pt x="0" y="0"/>
                </a:moveTo>
                <a:lnTo>
                  <a:pt x="1207375" y="0"/>
                </a:lnTo>
                <a:lnTo>
                  <a:pt x="1207375" y="1325124"/>
                </a:lnTo>
                <a:lnTo>
                  <a:pt x="0" y="1325124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fr-FR"/>
          </a:p>
        </p:txBody>
      </p:sp>
      <p:sp>
        <p:nvSpPr>
          <p:cNvPr id="12" name="Freeform 12"/>
          <p:cNvSpPr/>
          <p:nvPr/>
        </p:nvSpPr>
        <p:spPr>
          <a:xfrm>
            <a:off x="-98558" y="6549904"/>
            <a:ext cx="523808" cy="643068"/>
          </a:xfrm>
          <a:custGeom>
            <a:avLst/>
            <a:gdLst/>
            <a:ahLst/>
            <a:cxnLst/>
            <a:rect l="l" t="t" r="r" b="b"/>
            <a:pathLst>
              <a:path w="523808" h="643068">
                <a:moveTo>
                  <a:pt x="0" y="0"/>
                </a:moveTo>
                <a:lnTo>
                  <a:pt x="523808" y="0"/>
                </a:lnTo>
                <a:lnTo>
                  <a:pt x="523808" y="643068"/>
                </a:lnTo>
                <a:lnTo>
                  <a:pt x="0" y="643068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fr-FR"/>
          </a:p>
        </p:txBody>
      </p:sp>
      <p:sp>
        <p:nvSpPr>
          <p:cNvPr id="13" name="TextBox 13"/>
          <p:cNvSpPr txBox="1"/>
          <p:nvPr/>
        </p:nvSpPr>
        <p:spPr>
          <a:xfrm>
            <a:off x="3189903" y="5128499"/>
            <a:ext cx="1586713" cy="88785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2206"/>
              </a:lnSpc>
            </a:pPr>
            <a:r>
              <a:rPr lang="en-US" sz="1886" spc="230">
                <a:solidFill>
                  <a:srgbClr val="946D0E"/>
                </a:solidFill>
                <a:latin typeface="Garet"/>
                <a:ea typeface="Garet"/>
                <a:cs typeface="Garet"/>
                <a:sym typeface="Garet"/>
              </a:rPr>
              <a:t>PROJET</a:t>
            </a:r>
            <a:r>
              <a:rPr lang="en-US" sz="1886" b="1" spc="230">
                <a:solidFill>
                  <a:srgbClr val="946D0E"/>
                </a:solidFill>
                <a:latin typeface="Garet Ultra-Bold"/>
                <a:ea typeface="Garet Ultra-Bold"/>
                <a:cs typeface="Garet Ultra-Bold"/>
                <a:sym typeface="Garet Ultra-Bold"/>
              </a:rPr>
              <a:t> </a:t>
            </a:r>
          </a:p>
          <a:p>
            <a:pPr algn="l">
              <a:lnSpc>
                <a:spcPts val="2400"/>
              </a:lnSpc>
            </a:pPr>
            <a:r>
              <a:rPr lang="en-US" sz="2051" b="1" spc="250">
                <a:solidFill>
                  <a:srgbClr val="946D0E"/>
                </a:solidFill>
                <a:latin typeface="Garet Ultra-Bold"/>
                <a:ea typeface="Garet Ultra-Bold"/>
                <a:cs typeface="Garet Ultra-Bold"/>
                <a:sym typeface="Garet Ultra-Bold"/>
              </a:rPr>
              <a:t>COQCLIM</a:t>
            </a:r>
          </a:p>
          <a:p>
            <a:pPr marL="0" lvl="1" indent="0" algn="l">
              <a:lnSpc>
                <a:spcPts val="2400"/>
              </a:lnSpc>
            </a:pPr>
            <a:r>
              <a:rPr lang="en-US" sz="2051" b="1" spc="250">
                <a:solidFill>
                  <a:srgbClr val="946D0E"/>
                </a:solidFill>
                <a:latin typeface="Garet Ultra-Bold"/>
                <a:ea typeface="Garet Ultra-Bold"/>
                <a:cs typeface="Garet Ultra-Bold"/>
                <a:sym typeface="Garet Ultra-Bold"/>
              </a:rPr>
              <a:t>2 0 2 6</a:t>
            </a:r>
          </a:p>
        </p:txBody>
      </p:sp>
      <p:sp>
        <p:nvSpPr>
          <p:cNvPr id="14" name="Freeform 14"/>
          <p:cNvSpPr/>
          <p:nvPr/>
        </p:nvSpPr>
        <p:spPr>
          <a:xfrm>
            <a:off x="261904" y="6549904"/>
            <a:ext cx="523808" cy="643068"/>
          </a:xfrm>
          <a:custGeom>
            <a:avLst/>
            <a:gdLst/>
            <a:ahLst/>
            <a:cxnLst/>
            <a:rect l="l" t="t" r="r" b="b"/>
            <a:pathLst>
              <a:path w="523808" h="643068">
                <a:moveTo>
                  <a:pt x="0" y="0"/>
                </a:moveTo>
                <a:lnTo>
                  <a:pt x="523808" y="0"/>
                </a:lnTo>
                <a:lnTo>
                  <a:pt x="523808" y="643068"/>
                </a:lnTo>
                <a:lnTo>
                  <a:pt x="0" y="643068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fr-FR"/>
          </a:p>
        </p:txBody>
      </p:sp>
      <p:sp>
        <p:nvSpPr>
          <p:cNvPr id="15" name="Freeform 15"/>
          <p:cNvSpPr/>
          <p:nvPr/>
        </p:nvSpPr>
        <p:spPr>
          <a:xfrm>
            <a:off x="523808" y="6601002"/>
            <a:ext cx="523808" cy="643068"/>
          </a:xfrm>
          <a:custGeom>
            <a:avLst/>
            <a:gdLst/>
            <a:ahLst/>
            <a:cxnLst/>
            <a:rect l="l" t="t" r="r" b="b"/>
            <a:pathLst>
              <a:path w="523808" h="643068">
                <a:moveTo>
                  <a:pt x="0" y="0"/>
                </a:moveTo>
                <a:lnTo>
                  <a:pt x="523808" y="0"/>
                </a:lnTo>
                <a:lnTo>
                  <a:pt x="523808" y="643068"/>
                </a:lnTo>
                <a:lnTo>
                  <a:pt x="0" y="643068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fr-FR"/>
          </a:p>
        </p:txBody>
      </p:sp>
      <p:sp>
        <p:nvSpPr>
          <p:cNvPr id="16" name="Freeform 16"/>
          <p:cNvSpPr/>
          <p:nvPr/>
        </p:nvSpPr>
        <p:spPr>
          <a:xfrm>
            <a:off x="725102" y="6549904"/>
            <a:ext cx="523808" cy="643068"/>
          </a:xfrm>
          <a:custGeom>
            <a:avLst/>
            <a:gdLst/>
            <a:ahLst/>
            <a:cxnLst/>
            <a:rect l="l" t="t" r="r" b="b"/>
            <a:pathLst>
              <a:path w="523808" h="643068">
                <a:moveTo>
                  <a:pt x="0" y="0"/>
                </a:moveTo>
                <a:lnTo>
                  <a:pt x="523808" y="0"/>
                </a:lnTo>
                <a:lnTo>
                  <a:pt x="523808" y="643068"/>
                </a:lnTo>
                <a:lnTo>
                  <a:pt x="0" y="643068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fr-FR"/>
          </a:p>
        </p:txBody>
      </p:sp>
      <p:sp>
        <p:nvSpPr>
          <p:cNvPr id="17" name="Freeform 17"/>
          <p:cNvSpPr/>
          <p:nvPr/>
        </p:nvSpPr>
        <p:spPr>
          <a:xfrm>
            <a:off x="1047616" y="6549904"/>
            <a:ext cx="523808" cy="643068"/>
          </a:xfrm>
          <a:custGeom>
            <a:avLst/>
            <a:gdLst/>
            <a:ahLst/>
            <a:cxnLst/>
            <a:rect l="l" t="t" r="r" b="b"/>
            <a:pathLst>
              <a:path w="523808" h="643068">
                <a:moveTo>
                  <a:pt x="0" y="0"/>
                </a:moveTo>
                <a:lnTo>
                  <a:pt x="523809" y="0"/>
                </a:lnTo>
                <a:lnTo>
                  <a:pt x="523809" y="643068"/>
                </a:lnTo>
                <a:lnTo>
                  <a:pt x="0" y="643068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fr-FR"/>
          </a:p>
        </p:txBody>
      </p:sp>
      <p:sp>
        <p:nvSpPr>
          <p:cNvPr id="18" name="Freeform 18"/>
          <p:cNvSpPr/>
          <p:nvPr/>
        </p:nvSpPr>
        <p:spPr>
          <a:xfrm>
            <a:off x="1248910" y="6549904"/>
            <a:ext cx="523808" cy="643068"/>
          </a:xfrm>
          <a:custGeom>
            <a:avLst/>
            <a:gdLst/>
            <a:ahLst/>
            <a:cxnLst/>
            <a:rect l="l" t="t" r="r" b="b"/>
            <a:pathLst>
              <a:path w="523808" h="643068">
                <a:moveTo>
                  <a:pt x="0" y="0"/>
                </a:moveTo>
                <a:lnTo>
                  <a:pt x="523808" y="0"/>
                </a:lnTo>
                <a:lnTo>
                  <a:pt x="523808" y="643068"/>
                </a:lnTo>
                <a:lnTo>
                  <a:pt x="0" y="643068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fr-FR"/>
          </a:p>
        </p:txBody>
      </p:sp>
      <p:sp>
        <p:nvSpPr>
          <p:cNvPr id="19" name="Freeform 19"/>
          <p:cNvSpPr/>
          <p:nvPr/>
        </p:nvSpPr>
        <p:spPr>
          <a:xfrm>
            <a:off x="1476439" y="6601002"/>
            <a:ext cx="523808" cy="643068"/>
          </a:xfrm>
          <a:custGeom>
            <a:avLst/>
            <a:gdLst/>
            <a:ahLst/>
            <a:cxnLst/>
            <a:rect l="l" t="t" r="r" b="b"/>
            <a:pathLst>
              <a:path w="523808" h="643068">
                <a:moveTo>
                  <a:pt x="0" y="0"/>
                </a:moveTo>
                <a:lnTo>
                  <a:pt x="523808" y="0"/>
                </a:lnTo>
                <a:lnTo>
                  <a:pt x="523808" y="643068"/>
                </a:lnTo>
                <a:lnTo>
                  <a:pt x="0" y="643068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fr-FR"/>
          </a:p>
        </p:txBody>
      </p:sp>
      <p:sp>
        <p:nvSpPr>
          <p:cNvPr id="20" name="Freeform 20"/>
          <p:cNvSpPr/>
          <p:nvPr/>
        </p:nvSpPr>
        <p:spPr>
          <a:xfrm>
            <a:off x="2098685" y="6504098"/>
            <a:ext cx="523808" cy="643068"/>
          </a:xfrm>
          <a:custGeom>
            <a:avLst/>
            <a:gdLst/>
            <a:ahLst/>
            <a:cxnLst/>
            <a:rect l="l" t="t" r="r" b="b"/>
            <a:pathLst>
              <a:path w="523808" h="643068">
                <a:moveTo>
                  <a:pt x="0" y="0"/>
                </a:moveTo>
                <a:lnTo>
                  <a:pt x="523808" y="0"/>
                </a:lnTo>
                <a:lnTo>
                  <a:pt x="523808" y="643068"/>
                </a:lnTo>
                <a:lnTo>
                  <a:pt x="0" y="643068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fr-FR"/>
          </a:p>
        </p:txBody>
      </p:sp>
      <p:sp>
        <p:nvSpPr>
          <p:cNvPr id="21" name="Freeform 21"/>
          <p:cNvSpPr/>
          <p:nvPr/>
        </p:nvSpPr>
        <p:spPr>
          <a:xfrm>
            <a:off x="1772718" y="6504098"/>
            <a:ext cx="523808" cy="643068"/>
          </a:xfrm>
          <a:custGeom>
            <a:avLst/>
            <a:gdLst/>
            <a:ahLst/>
            <a:cxnLst/>
            <a:rect l="l" t="t" r="r" b="b"/>
            <a:pathLst>
              <a:path w="523808" h="643068">
                <a:moveTo>
                  <a:pt x="0" y="0"/>
                </a:moveTo>
                <a:lnTo>
                  <a:pt x="523808" y="0"/>
                </a:lnTo>
                <a:lnTo>
                  <a:pt x="523808" y="643068"/>
                </a:lnTo>
                <a:lnTo>
                  <a:pt x="0" y="643068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fr-FR"/>
          </a:p>
        </p:txBody>
      </p:sp>
      <p:sp>
        <p:nvSpPr>
          <p:cNvPr id="22" name="TextBox 22"/>
          <p:cNvSpPr txBox="1"/>
          <p:nvPr/>
        </p:nvSpPr>
        <p:spPr>
          <a:xfrm>
            <a:off x="2568990" y="10303423"/>
            <a:ext cx="4415250" cy="17073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1479"/>
              </a:lnSpc>
            </a:pPr>
            <a:r>
              <a:rPr lang="en-US" sz="826" b="1" spc="202" dirty="0">
                <a:solidFill>
                  <a:srgbClr val="EFEACB"/>
                </a:solidFill>
                <a:latin typeface="Garet Bold"/>
                <a:ea typeface="Garet Bold"/>
                <a:cs typeface="Garet Bold"/>
                <a:sym typeface="Garet Bold"/>
              </a:rPr>
              <a:t>CONTACT : 123-456-7890 | COQCLIM@CONTACT.COM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FEAC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108000" y="5557132"/>
            <a:ext cx="6696000" cy="0"/>
          </a:xfrm>
          <a:prstGeom prst="line">
            <a:avLst/>
          </a:prstGeom>
          <a:ln w="28575" cap="flat">
            <a:solidFill>
              <a:srgbClr val="B0862C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fr-FR"/>
          </a:p>
        </p:txBody>
      </p:sp>
      <p:sp>
        <p:nvSpPr>
          <p:cNvPr id="3" name="Freeform 3"/>
          <p:cNvSpPr/>
          <p:nvPr/>
        </p:nvSpPr>
        <p:spPr>
          <a:xfrm>
            <a:off x="3391890" y="4428634"/>
            <a:ext cx="776219" cy="970274"/>
          </a:xfrm>
          <a:custGeom>
            <a:avLst/>
            <a:gdLst/>
            <a:ahLst/>
            <a:cxnLst/>
            <a:rect l="l" t="t" r="r" b="b"/>
            <a:pathLst>
              <a:path w="776219" h="970274">
                <a:moveTo>
                  <a:pt x="0" y="0"/>
                </a:moveTo>
                <a:lnTo>
                  <a:pt x="776220" y="0"/>
                </a:lnTo>
                <a:lnTo>
                  <a:pt x="776220" y="970275"/>
                </a:lnTo>
                <a:lnTo>
                  <a:pt x="0" y="970275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fr-FR"/>
          </a:p>
        </p:txBody>
      </p:sp>
      <p:sp>
        <p:nvSpPr>
          <p:cNvPr id="4" name="Freeform 4"/>
          <p:cNvSpPr/>
          <p:nvPr/>
        </p:nvSpPr>
        <p:spPr>
          <a:xfrm>
            <a:off x="2102625" y="21367"/>
            <a:ext cx="5408835" cy="4056626"/>
          </a:xfrm>
          <a:custGeom>
            <a:avLst/>
            <a:gdLst/>
            <a:ahLst/>
            <a:cxnLst/>
            <a:rect l="l" t="t" r="r" b="b"/>
            <a:pathLst>
              <a:path w="5408835" h="4056626">
                <a:moveTo>
                  <a:pt x="0" y="0"/>
                </a:moveTo>
                <a:lnTo>
                  <a:pt x="5408835" y="0"/>
                </a:lnTo>
                <a:lnTo>
                  <a:pt x="5408835" y="4056626"/>
                </a:lnTo>
                <a:lnTo>
                  <a:pt x="0" y="4056626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fr-FR"/>
          </a:p>
        </p:txBody>
      </p:sp>
      <p:sp>
        <p:nvSpPr>
          <p:cNvPr id="5" name="Freeform 5"/>
          <p:cNvSpPr/>
          <p:nvPr/>
        </p:nvSpPr>
        <p:spPr>
          <a:xfrm rot="-2699999">
            <a:off x="6436566" y="3466920"/>
            <a:ext cx="796613" cy="977985"/>
          </a:xfrm>
          <a:custGeom>
            <a:avLst/>
            <a:gdLst/>
            <a:ahLst/>
            <a:cxnLst/>
            <a:rect l="l" t="t" r="r" b="b"/>
            <a:pathLst>
              <a:path w="796613" h="977985">
                <a:moveTo>
                  <a:pt x="0" y="0"/>
                </a:moveTo>
                <a:lnTo>
                  <a:pt x="796613" y="0"/>
                </a:lnTo>
                <a:lnTo>
                  <a:pt x="796613" y="977985"/>
                </a:lnTo>
                <a:lnTo>
                  <a:pt x="0" y="977985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fr-FR"/>
          </a:p>
        </p:txBody>
      </p:sp>
      <p:sp>
        <p:nvSpPr>
          <p:cNvPr id="6" name="Freeform 6"/>
          <p:cNvSpPr/>
          <p:nvPr/>
        </p:nvSpPr>
        <p:spPr>
          <a:xfrm>
            <a:off x="499078" y="2882328"/>
            <a:ext cx="1385542" cy="1701000"/>
          </a:xfrm>
          <a:custGeom>
            <a:avLst/>
            <a:gdLst/>
            <a:ahLst/>
            <a:cxnLst/>
            <a:rect l="l" t="t" r="r" b="b"/>
            <a:pathLst>
              <a:path w="1385542" h="1701000">
                <a:moveTo>
                  <a:pt x="0" y="0"/>
                </a:moveTo>
                <a:lnTo>
                  <a:pt x="1385541" y="0"/>
                </a:lnTo>
                <a:lnTo>
                  <a:pt x="1385541" y="1701000"/>
                </a:lnTo>
                <a:lnTo>
                  <a:pt x="0" y="1701000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alphaModFix amt="41000"/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fr-FR"/>
          </a:p>
        </p:txBody>
      </p:sp>
      <p:sp>
        <p:nvSpPr>
          <p:cNvPr id="7" name="Freeform 7"/>
          <p:cNvSpPr/>
          <p:nvPr/>
        </p:nvSpPr>
        <p:spPr>
          <a:xfrm>
            <a:off x="1615706" y="247521"/>
            <a:ext cx="3552368" cy="4777729"/>
          </a:xfrm>
          <a:custGeom>
            <a:avLst/>
            <a:gdLst/>
            <a:ahLst/>
            <a:cxnLst/>
            <a:rect l="l" t="t" r="r" b="b"/>
            <a:pathLst>
              <a:path w="3552368" h="4777729">
                <a:moveTo>
                  <a:pt x="0" y="0"/>
                </a:moveTo>
                <a:lnTo>
                  <a:pt x="3552368" y="0"/>
                </a:lnTo>
                <a:lnTo>
                  <a:pt x="3552368" y="4777729"/>
                </a:lnTo>
                <a:lnTo>
                  <a:pt x="0" y="4777729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fr-FR"/>
          </a:p>
        </p:txBody>
      </p:sp>
      <p:sp>
        <p:nvSpPr>
          <p:cNvPr id="8" name="Freeform 8"/>
          <p:cNvSpPr/>
          <p:nvPr/>
        </p:nvSpPr>
        <p:spPr>
          <a:xfrm>
            <a:off x="5270542" y="9716504"/>
            <a:ext cx="1533458" cy="735596"/>
          </a:xfrm>
          <a:custGeom>
            <a:avLst/>
            <a:gdLst/>
            <a:ahLst/>
            <a:cxnLst/>
            <a:rect l="l" t="t" r="r" b="b"/>
            <a:pathLst>
              <a:path w="1533458" h="735596">
                <a:moveTo>
                  <a:pt x="0" y="0"/>
                </a:moveTo>
                <a:lnTo>
                  <a:pt x="1533458" y="0"/>
                </a:lnTo>
                <a:lnTo>
                  <a:pt x="1533458" y="735596"/>
                </a:lnTo>
                <a:lnTo>
                  <a:pt x="0" y="735596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 t="-18427" b="-16379"/>
            </a:stretch>
          </a:blipFill>
        </p:spPr>
        <p:txBody>
          <a:bodyPr/>
          <a:lstStyle/>
          <a:p>
            <a:endParaRPr lang="fr-FR"/>
          </a:p>
        </p:txBody>
      </p:sp>
      <p:sp>
        <p:nvSpPr>
          <p:cNvPr id="9" name="TextBox 9"/>
          <p:cNvSpPr txBox="1"/>
          <p:nvPr/>
        </p:nvSpPr>
        <p:spPr>
          <a:xfrm>
            <a:off x="3449250" y="5961972"/>
            <a:ext cx="3354750" cy="117474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1030"/>
              </a:lnSpc>
            </a:pPr>
            <a:r>
              <a:rPr lang="en-US" sz="830" b="1">
                <a:solidFill>
                  <a:srgbClr val="B0862C"/>
                </a:solidFill>
                <a:latin typeface="Garet Bold"/>
                <a:ea typeface="Garet Bold"/>
                <a:cs typeface="Garet Bold"/>
                <a:sym typeface="Garet Bold"/>
              </a:rPr>
              <a:t>Les vergers </a:t>
            </a:r>
          </a:p>
          <a:p>
            <a:pPr algn="just">
              <a:lnSpc>
                <a:spcPts val="1030"/>
              </a:lnSpc>
            </a:pPr>
            <a:r>
              <a:rPr lang="en-US" sz="830" b="1">
                <a:solidFill>
                  <a:srgbClr val="B0862C"/>
                </a:solidFill>
                <a:latin typeface="Garet Bold"/>
                <a:ea typeface="Garet Bold"/>
                <a:cs typeface="Garet Bold"/>
                <a:sym typeface="Garet Bold"/>
              </a:rPr>
              <a:t>méditerranéens </a:t>
            </a:r>
          </a:p>
          <a:p>
            <a:pPr algn="just">
              <a:lnSpc>
                <a:spcPts val="1030"/>
              </a:lnSpc>
            </a:pPr>
            <a:r>
              <a:rPr lang="en-US" sz="830" b="1">
                <a:solidFill>
                  <a:srgbClr val="B0862C"/>
                </a:solidFill>
                <a:latin typeface="Garet Bold"/>
                <a:ea typeface="Garet Bold"/>
                <a:cs typeface="Garet Bold"/>
                <a:sym typeface="Garet Bold"/>
              </a:rPr>
              <a:t>de demain</a:t>
            </a:r>
          </a:p>
          <a:p>
            <a:pPr algn="just">
              <a:lnSpc>
                <a:spcPts val="1030"/>
              </a:lnSpc>
            </a:pPr>
            <a:endParaRPr lang="en-US" sz="830" b="1">
              <a:solidFill>
                <a:srgbClr val="B0862C"/>
              </a:solidFill>
              <a:latin typeface="Garet Bold"/>
              <a:ea typeface="Garet Bold"/>
              <a:cs typeface="Garet Bold"/>
              <a:sym typeface="Garet Bold"/>
            </a:endParaRPr>
          </a:p>
          <a:p>
            <a:pPr algn="just">
              <a:lnSpc>
                <a:spcPts val="1030"/>
              </a:lnSpc>
            </a:pPr>
            <a:r>
              <a:rPr lang="en-US" sz="830" b="1" spc="-23">
                <a:solidFill>
                  <a:srgbClr val="627C2A"/>
                </a:solidFill>
                <a:latin typeface="Garet Bold"/>
                <a:ea typeface="Garet Bold"/>
                <a:cs typeface="Garet Bold"/>
                <a:sym typeface="Garet Bold"/>
              </a:rPr>
              <a:t>COQCLIM : </a:t>
            </a:r>
            <a:r>
              <a:rPr lang="en-US" sz="830" spc="-23">
                <a:solidFill>
                  <a:srgbClr val="627C2A"/>
                </a:solidFill>
                <a:latin typeface="Garet"/>
                <a:ea typeface="Garet"/>
                <a:cs typeface="Garet"/>
                <a:sym typeface="Garet"/>
              </a:rPr>
              <a:t>Pistachier et Amandier, les vergers méditerranéens de demain : mieux accompagner les agriculteurs avec du matériel végétal de qualité résilient face aux contraintes du changement climatique</a:t>
            </a:r>
          </a:p>
          <a:p>
            <a:pPr algn="just">
              <a:lnSpc>
                <a:spcPts val="1030"/>
              </a:lnSpc>
            </a:pPr>
            <a:endParaRPr lang="en-US" sz="830" spc="-23">
              <a:solidFill>
                <a:srgbClr val="627C2A"/>
              </a:solidFill>
              <a:latin typeface="Garet"/>
              <a:ea typeface="Garet"/>
              <a:cs typeface="Garet"/>
              <a:sym typeface="Garet"/>
            </a:endParaRPr>
          </a:p>
        </p:txBody>
      </p:sp>
      <p:sp>
        <p:nvSpPr>
          <p:cNvPr id="10" name="TextBox 10"/>
          <p:cNvSpPr txBox="1"/>
          <p:nvPr/>
        </p:nvSpPr>
        <p:spPr>
          <a:xfrm>
            <a:off x="3449250" y="4352059"/>
            <a:ext cx="3354750" cy="11615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4505"/>
              </a:lnSpc>
            </a:pPr>
            <a:r>
              <a:rPr lang="en-US" sz="4133">
                <a:solidFill>
                  <a:srgbClr val="B0862C"/>
                </a:solidFill>
                <a:latin typeface="ADA Hybrid"/>
                <a:ea typeface="ADA Hybrid"/>
                <a:cs typeface="ADA Hybrid"/>
                <a:sym typeface="ADA Hybrid"/>
              </a:rPr>
              <a:t>LE </a:t>
            </a:r>
          </a:p>
          <a:p>
            <a:pPr algn="r">
              <a:lnSpc>
                <a:spcPts val="4505"/>
              </a:lnSpc>
            </a:pPr>
            <a:r>
              <a:rPr lang="en-US" sz="4133">
                <a:solidFill>
                  <a:srgbClr val="B0862C"/>
                </a:solidFill>
                <a:latin typeface="ADA Hybrid"/>
                <a:ea typeface="ADA Hybrid"/>
                <a:cs typeface="ADA Hybrid"/>
                <a:sym typeface="ADA Hybrid"/>
              </a:rPr>
              <a:t>PROJET </a:t>
            </a:r>
          </a:p>
        </p:txBody>
      </p:sp>
    </p:spTree>
  </p:cSld>
  <p:clrMapOvr>
    <a:masterClrMapping/>
  </p:clrMapOvr>
  <p:transition spd="slow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FEAC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-1218812" y="4842644"/>
            <a:ext cx="6489353" cy="0"/>
          </a:xfrm>
          <a:prstGeom prst="line">
            <a:avLst/>
          </a:prstGeom>
          <a:ln w="28575" cap="flat">
            <a:solidFill>
              <a:srgbClr val="B0862C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fr-FR"/>
          </a:p>
        </p:txBody>
      </p:sp>
      <p:sp>
        <p:nvSpPr>
          <p:cNvPr id="3" name="Freeform 3"/>
          <p:cNvSpPr/>
          <p:nvPr/>
        </p:nvSpPr>
        <p:spPr>
          <a:xfrm>
            <a:off x="3122695" y="-317891"/>
            <a:ext cx="4858894" cy="5060522"/>
          </a:xfrm>
          <a:custGeom>
            <a:avLst/>
            <a:gdLst/>
            <a:ahLst/>
            <a:cxnLst/>
            <a:rect l="l" t="t" r="r" b="b"/>
            <a:pathLst>
              <a:path w="4858894" h="5060522">
                <a:moveTo>
                  <a:pt x="0" y="0"/>
                </a:moveTo>
                <a:lnTo>
                  <a:pt x="4858894" y="0"/>
                </a:lnTo>
                <a:lnTo>
                  <a:pt x="4858894" y="5060522"/>
                </a:lnTo>
                <a:lnTo>
                  <a:pt x="0" y="5060522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25899" r="-30609"/>
            </a:stretch>
          </a:blipFill>
        </p:spPr>
        <p:txBody>
          <a:bodyPr/>
          <a:lstStyle/>
          <a:p>
            <a:endParaRPr lang="fr-FR"/>
          </a:p>
        </p:txBody>
      </p:sp>
      <p:sp>
        <p:nvSpPr>
          <p:cNvPr id="4" name="Freeform 4"/>
          <p:cNvSpPr/>
          <p:nvPr/>
        </p:nvSpPr>
        <p:spPr>
          <a:xfrm>
            <a:off x="115544" y="3931059"/>
            <a:ext cx="619413" cy="774266"/>
          </a:xfrm>
          <a:custGeom>
            <a:avLst/>
            <a:gdLst/>
            <a:ahLst/>
            <a:cxnLst/>
            <a:rect l="l" t="t" r="r" b="b"/>
            <a:pathLst>
              <a:path w="619413" h="774266">
                <a:moveTo>
                  <a:pt x="0" y="0"/>
                </a:moveTo>
                <a:lnTo>
                  <a:pt x="619412" y="0"/>
                </a:lnTo>
                <a:lnTo>
                  <a:pt x="619412" y="774266"/>
                </a:lnTo>
                <a:lnTo>
                  <a:pt x="0" y="774266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fr-FR"/>
          </a:p>
        </p:txBody>
      </p:sp>
      <p:sp>
        <p:nvSpPr>
          <p:cNvPr id="5" name="Freeform 5"/>
          <p:cNvSpPr/>
          <p:nvPr/>
        </p:nvSpPr>
        <p:spPr>
          <a:xfrm rot="3020492" flipH="1">
            <a:off x="-301432" y="509465"/>
            <a:ext cx="1453363" cy="2794929"/>
          </a:xfrm>
          <a:custGeom>
            <a:avLst/>
            <a:gdLst/>
            <a:ahLst/>
            <a:cxnLst/>
            <a:rect l="l" t="t" r="r" b="b"/>
            <a:pathLst>
              <a:path w="1453363" h="2794929">
                <a:moveTo>
                  <a:pt x="1453364" y="0"/>
                </a:moveTo>
                <a:lnTo>
                  <a:pt x="0" y="0"/>
                </a:lnTo>
                <a:lnTo>
                  <a:pt x="0" y="2794929"/>
                </a:lnTo>
                <a:lnTo>
                  <a:pt x="1453364" y="2794929"/>
                </a:lnTo>
                <a:lnTo>
                  <a:pt x="1453364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fr-FR"/>
          </a:p>
        </p:txBody>
      </p:sp>
      <p:sp>
        <p:nvSpPr>
          <p:cNvPr id="6" name="TextBox 6"/>
          <p:cNvSpPr txBox="1"/>
          <p:nvPr/>
        </p:nvSpPr>
        <p:spPr>
          <a:xfrm>
            <a:off x="425250" y="3520175"/>
            <a:ext cx="3354750" cy="11615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4505"/>
              </a:lnSpc>
            </a:pPr>
            <a:r>
              <a:rPr lang="en-US" sz="4133">
                <a:solidFill>
                  <a:srgbClr val="B0862C"/>
                </a:solidFill>
                <a:latin typeface="ADA Hybrid"/>
                <a:ea typeface="ADA Hybrid"/>
                <a:cs typeface="ADA Hybrid"/>
                <a:sym typeface="ADA Hybrid"/>
              </a:rPr>
              <a:t>LE PROJET OBJECTIF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875016" y="8310768"/>
            <a:ext cx="2856030" cy="72836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979"/>
              </a:lnSpc>
            </a:pPr>
            <a:r>
              <a:rPr lang="en-US" sz="789" b="1">
                <a:solidFill>
                  <a:srgbClr val="B0862C"/>
                </a:solidFill>
                <a:latin typeface="Garet Bold"/>
                <a:ea typeface="Garet Bold"/>
                <a:cs typeface="Garet Bold"/>
                <a:sym typeface="Garet Bold"/>
              </a:rPr>
              <a:t>Décideurs :</a:t>
            </a:r>
            <a:r>
              <a:rPr lang="en-US" sz="789">
                <a:solidFill>
                  <a:srgbClr val="B0862C"/>
                </a:solidFill>
                <a:latin typeface="Garet"/>
                <a:ea typeface="Garet"/>
                <a:cs typeface="Garet"/>
                <a:sym typeface="Garet"/>
              </a:rPr>
              <a:t> 7 titres</a:t>
            </a:r>
          </a:p>
          <a:p>
            <a:pPr algn="just">
              <a:lnSpc>
                <a:spcPts val="979"/>
              </a:lnSpc>
            </a:pPr>
            <a:r>
              <a:rPr lang="en-US" sz="789" b="1">
                <a:solidFill>
                  <a:srgbClr val="B0862C"/>
                </a:solidFill>
                <a:latin typeface="Garet Bold"/>
                <a:ea typeface="Garet Bold"/>
                <a:cs typeface="Garet Bold"/>
                <a:sym typeface="Garet Bold"/>
              </a:rPr>
              <a:t>Pilotes du projet :</a:t>
            </a:r>
            <a:r>
              <a:rPr lang="en-US" sz="789">
                <a:solidFill>
                  <a:srgbClr val="B0862C"/>
                </a:solidFill>
                <a:latin typeface="Garet"/>
                <a:ea typeface="Garet"/>
                <a:cs typeface="Garet"/>
                <a:sym typeface="Garet"/>
              </a:rPr>
              <a:t> [JJ/MM/AAAA]</a:t>
            </a:r>
          </a:p>
          <a:p>
            <a:pPr algn="just">
              <a:lnSpc>
                <a:spcPts val="979"/>
              </a:lnSpc>
            </a:pPr>
            <a:r>
              <a:rPr lang="en-US" sz="789" b="1">
                <a:solidFill>
                  <a:srgbClr val="B0862C"/>
                </a:solidFill>
                <a:latin typeface="Garet Bold"/>
                <a:ea typeface="Garet Bold"/>
                <a:cs typeface="Garet Bold"/>
                <a:sym typeface="Garet Bold"/>
              </a:rPr>
              <a:t>Finenceurs du projet :</a:t>
            </a:r>
            <a:r>
              <a:rPr lang="en-US" sz="789">
                <a:solidFill>
                  <a:srgbClr val="B0862C"/>
                </a:solidFill>
                <a:latin typeface="Garet"/>
                <a:ea typeface="Garet"/>
                <a:cs typeface="Garet"/>
                <a:sym typeface="Garet"/>
              </a:rPr>
              <a:t> introspection, résilience</a:t>
            </a:r>
          </a:p>
          <a:p>
            <a:pPr algn="just">
              <a:lnSpc>
                <a:spcPts val="979"/>
              </a:lnSpc>
            </a:pPr>
            <a:r>
              <a:rPr lang="en-US" sz="789" b="1">
                <a:solidFill>
                  <a:srgbClr val="B0862C"/>
                </a:solidFill>
                <a:latin typeface="Garet Bold"/>
                <a:ea typeface="Garet Bold"/>
                <a:cs typeface="Garet Bold"/>
                <a:sym typeface="Garet Bold"/>
              </a:rPr>
              <a:t>Collaborateurs :</a:t>
            </a:r>
            <a:r>
              <a:rPr lang="en-US" sz="789">
                <a:solidFill>
                  <a:srgbClr val="B0862C"/>
                </a:solidFill>
                <a:latin typeface="Garet"/>
                <a:ea typeface="Garet"/>
                <a:cs typeface="Garet"/>
                <a:sym typeface="Garet"/>
              </a:rPr>
              <a:t> une plongée dans l’esprit d’un jeune artiste entre doutes, ambitions et vérités brutes</a:t>
            </a:r>
          </a:p>
          <a:p>
            <a:pPr algn="just">
              <a:lnSpc>
                <a:spcPts val="979"/>
              </a:lnSpc>
            </a:pPr>
            <a:r>
              <a:rPr lang="en-US" sz="789" b="1">
                <a:solidFill>
                  <a:srgbClr val="B0862C"/>
                </a:solidFill>
                <a:latin typeface="Garet Bold"/>
                <a:ea typeface="Garet Bold"/>
                <a:cs typeface="Garet Bold"/>
                <a:sym typeface="Garet Bold"/>
              </a:rPr>
              <a:t>Étude :</a:t>
            </a:r>
            <a:r>
              <a:rPr lang="en-US" sz="789">
                <a:solidFill>
                  <a:srgbClr val="B0862C"/>
                </a:solidFill>
                <a:latin typeface="Garet"/>
                <a:ea typeface="Garet"/>
                <a:cs typeface="Garet"/>
                <a:sym typeface="Garet"/>
              </a:rPr>
              <a:t> contemporain, touches trap et soul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875016" y="5143806"/>
            <a:ext cx="4928268" cy="170490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969"/>
              </a:lnSpc>
            </a:pPr>
            <a:r>
              <a:rPr lang="en-US" sz="781" b="1">
                <a:solidFill>
                  <a:srgbClr val="627C2A"/>
                </a:solidFill>
                <a:latin typeface="Garet Bold"/>
                <a:ea typeface="Garet Bold"/>
                <a:cs typeface="Garet Bold"/>
                <a:sym typeface="Garet Bold"/>
              </a:rPr>
              <a:t>Accompagner les agriculteurs français dans leurs projets de plantations de pistachiers et/ou d’amandiers </a:t>
            </a:r>
            <a:r>
              <a:rPr lang="en-US" sz="781">
                <a:solidFill>
                  <a:srgbClr val="627C2A"/>
                </a:solidFill>
                <a:latin typeface="Garet"/>
                <a:ea typeface="Garet"/>
                <a:cs typeface="Garet"/>
                <a:sym typeface="Garet"/>
              </a:rPr>
              <a:t>afin de construire ces deux filières sur des bases solides permettant de sécuriser leur développement à </a:t>
            </a:r>
            <a:r>
              <a:rPr lang="en-US" sz="781" b="1">
                <a:solidFill>
                  <a:srgbClr val="627C2A"/>
                </a:solidFill>
                <a:latin typeface="Garet Bold"/>
                <a:ea typeface="Garet Bold"/>
                <a:cs typeface="Garet Bold"/>
                <a:sym typeface="Garet Bold"/>
              </a:rPr>
              <a:t>travers 4 chantiers</a:t>
            </a:r>
            <a:r>
              <a:rPr lang="en-US" sz="781">
                <a:solidFill>
                  <a:srgbClr val="627C2A"/>
                </a:solidFill>
                <a:latin typeface="Garet"/>
                <a:ea typeface="Garet"/>
                <a:cs typeface="Garet"/>
                <a:sym typeface="Garet"/>
              </a:rPr>
              <a:t> à organiser et à mettre en place :</a:t>
            </a:r>
          </a:p>
          <a:p>
            <a:pPr algn="just">
              <a:lnSpc>
                <a:spcPts val="969"/>
              </a:lnSpc>
            </a:pPr>
            <a:r>
              <a:rPr lang="en-US" sz="781" b="1">
                <a:solidFill>
                  <a:srgbClr val="627C2A"/>
                </a:solidFill>
                <a:latin typeface="Garet Bold"/>
                <a:ea typeface="Garet Bold"/>
                <a:cs typeface="Garet Bold"/>
                <a:sym typeface="Garet Bold"/>
              </a:rPr>
              <a:t>Étude de la qualité des porte-greffes : </a:t>
            </a:r>
          </a:p>
          <a:p>
            <a:pPr algn="just">
              <a:lnSpc>
                <a:spcPts val="969"/>
              </a:lnSpc>
            </a:pPr>
            <a:r>
              <a:rPr lang="en-US" sz="781">
                <a:solidFill>
                  <a:srgbClr val="627C2A"/>
                </a:solidFill>
                <a:latin typeface="Garet"/>
                <a:ea typeface="Garet"/>
                <a:cs typeface="Garet"/>
                <a:sym typeface="Garet"/>
              </a:rPr>
              <a:t>leur tolérance au stress hydrique </a:t>
            </a:r>
          </a:p>
          <a:p>
            <a:pPr algn="just">
              <a:lnSpc>
                <a:spcPts val="969"/>
              </a:lnSpc>
            </a:pPr>
            <a:r>
              <a:rPr lang="en-US" sz="781" b="1">
                <a:solidFill>
                  <a:srgbClr val="627C2A"/>
                </a:solidFill>
                <a:latin typeface="Garet Bold"/>
                <a:ea typeface="Garet Bold"/>
                <a:cs typeface="Garet Bold"/>
                <a:sym typeface="Garet Bold"/>
              </a:rPr>
              <a:t>Comment : </a:t>
            </a:r>
          </a:p>
          <a:p>
            <a:pPr algn="just">
              <a:lnSpc>
                <a:spcPts val="969"/>
              </a:lnSpc>
            </a:pPr>
            <a:r>
              <a:rPr lang="en-US" sz="781">
                <a:solidFill>
                  <a:srgbClr val="627C2A"/>
                </a:solidFill>
                <a:latin typeface="Garet"/>
                <a:ea typeface="Garet"/>
                <a:cs typeface="Garet"/>
                <a:sym typeface="Garet"/>
              </a:rPr>
              <a:t>Améliorer les connaissances pour sécuriser leur développement</a:t>
            </a:r>
          </a:p>
          <a:p>
            <a:pPr algn="just">
              <a:lnSpc>
                <a:spcPts val="969"/>
              </a:lnSpc>
            </a:pPr>
            <a:r>
              <a:rPr lang="en-US" sz="781">
                <a:solidFill>
                  <a:srgbClr val="627C2A"/>
                </a:solidFill>
                <a:latin typeface="Garet"/>
                <a:ea typeface="Garet"/>
                <a:cs typeface="Garet"/>
                <a:sym typeface="Garet"/>
              </a:rPr>
              <a:t>Mieux connaître les besoins climatiques des variétés de pistachiers et d’amandiers disponibles sur le marché français.</a:t>
            </a:r>
          </a:p>
          <a:p>
            <a:pPr algn="just">
              <a:lnSpc>
                <a:spcPts val="969"/>
              </a:lnSpc>
            </a:pPr>
            <a:r>
              <a:rPr lang="en-US" sz="781">
                <a:solidFill>
                  <a:srgbClr val="627C2A"/>
                </a:solidFill>
                <a:latin typeface="Garet"/>
                <a:ea typeface="Garet"/>
                <a:cs typeface="Garet"/>
                <a:sym typeface="Garet"/>
              </a:rPr>
              <a:t>Renforcement de leur résilience. </a:t>
            </a:r>
          </a:p>
          <a:p>
            <a:pPr algn="just">
              <a:lnSpc>
                <a:spcPts val="969"/>
              </a:lnSpc>
            </a:pPr>
            <a:r>
              <a:rPr lang="en-US" sz="781" b="1">
                <a:solidFill>
                  <a:srgbClr val="627C2A"/>
                </a:solidFill>
                <a:latin typeface="Garet Bold"/>
                <a:ea typeface="Garet Bold"/>
                <a:cs typeface="Garet Bold"/>
                <a:sym typeface="Garet Bold"/>
              </a:rPr>
              <a:t>Comment :</a:t>
            </a:r>
            <a:r>
              <a:rPr lang="en-US" sz="781">
                <a:solidFill>
                  <a:srgbClr val="627C2A"/>
                </a:solidFill>
                <a:latin typeface="Garet"/>
                <a:ea typeface="Garet"/>
                <a:cs typeface="Garet"/>
                <a:sym typeface="Garet"/>
              </a:rPr>
              <a:t> </a:t>
            </a:r>
          </a:p>
          <a:p>
            <a:pPr algn="just">
              <a:lnSpc>
                <a:spcPts val="969"/>
              </a:lnSpc>
            </a:pPr>
            <a:r>
              <a:rPr lang="en-US" sz="781">
                <a:solidFill>
                  <a:srgbClr val="627C2A"/>
                </a:solidFill>
                <a:latin typeface="Garet"/>
                <a:ea typeface="Garet"/>
                <a:cs typeface="Garet"/>
                <a:sym typeface="Garet"/>
              </a:rPr>
              <a:t>• étudier la biotisation contrôlée des porte-greffes et optimiser l'accès à l'eau</a:t>
            </a:r>
          </a:p>
          <a:p>
            <a:pPr algn="just">
              <a:lnSpc>
                <a:spcPts val="969"/>
              </a:lnSpc>
            </a:pPr>
            <a:r>
              <a:rPr lang="en-US" sz="781">
                <a:solidFill>
                  <a:srgbClr val="627C2A"/>
                </a:solidFill>
                <a:latin typeface="Garet"/>
                <a:ea typeface="Garet"/>
                <a:cs typeface="Garet"/>
                <a:sym typeface="Garet"/>
              </a:rPr>
              <a:t>• sécurisation de l’approvisionnement </a:t>
            </a:r>
          </a:p>
          <a:p>
            <a:pPr algn="just">
              <a:lnSpc>
                <a:spcPts val="969"/>
              </a:lnSpc>
            </a:pPr>
            <a:r>
              <a:rPr lang="en-US" sz="781" b="1">
                <a:solidFill>
                  <a:srgbClr val="627C2A"/>
                </a:solidFill>
                <a:latin typeface="Garet Bold"/>
                <a:ea typeface="Garet Bold"/>
                <a:cs typeface="Garet Bold"/>
                <a:sym typeface="Garet Bold"/>
              </a:rPr>
              <a:t>Comment : </a:t>
            </a:r>
            <a:r>
              <a:rPr lang="en-US" sz="781">
                <a:solidFill>
                  <a:srgbClr val="627C2A"/>
                </a:solidFill>
                <a:latin typeface="Garet"/>
                <a:ea typeface="Garet"/>
                <a:cs typeface="Garet"/>
                <a:sym typeface="Garet"/>
              </a:rPr>
              <a:t>des porte-greffes clonaux sains, de qualité via la micro-propagation. 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342274" y="8026094"/>
            <a:ext cx="769564" cy="138141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0456"/>
              </a:lnSpc>
            </a:pPr>
            <a:r>
              <a:rPr lang="en-US" sz="9592">
                <a:solidFill>
                  <a:srgbClr val="CDA046"/>
                </a:solidFill>
                <a:latin typeface="Jad"/>
                <a:ea typeface="Jad"/>
                <a:cs typeface="Jad"/>
                <a:sym typeface="Jad"/>
              </a:rPr>
              <a:t>(</a:t>
            </a:r>
          </a:p>
        </p:txBody>
      </p:sp>
      <p:sp>
        <p:nvSpPr>
          <p:cNvPr id="10" name="Freeform 10"/>
          <p:cNvSpPr/>
          <p:nvPr/>
        </p:nvSpPr>
        <p:spPr>
          <a:xfrm>
            <a:off x="5270542" y="9716504"/>
            <a:ext cx="1533458" cy="735596"/>
          </a:xfrm>
          <a:custGeom>
            <a:avLst/>
            <a:gdLst/>
            <a:ahLst/>
            <a:cxnLst/>
            <a:rect l="l" t="t" r="r" b="b"/>
            <a:pathLst>
              <a:path w="1533458" h="735596">
                <a:moveTo>
                  <a:pt x="0" y="0"/>
                </a:moveTo>
                <a:lnTo>
                  <a:pt x="1533458" y="0"/>
                </a:lnTo>
                <a:lnTo>
                  <a:pt x="1533458" y="735596"/>
                </a:lnTo>
                <a:lnTo>
                  <a:pt x="0" y="735596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t="-18427" b="-16379"/>
            </a:stretch>
          </a:blipFill>
        </p:spPr>
        <p:txBody>
          <a:bodyPr/>
          <a:lstStyle/>
          <a:p>
            <a:endParaRPr lang="fr-FR"/>
          </a:p>
        </p:txBody>
      </p:sp>
    </p:spTree>
  </p:cSld>
  <p:clrMapOvr>
    <a:masterClrMapping/>
  </p:clrMapOvr>
  <p:transition spd="slow"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FEAC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0" y="671423"/>
            <a:ext cx="7019524" cy="16915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1216"/>
              </a:lnSpc>
            </a:pPr>
            <a:r>
              <a:rPr lang="en-US" sz="1116">
                <a:solidFill>
                  <a:srgbClr val="B0862C"/>
                </a:solidFill>
                <a:latin typeface="ADA Hybrid"/>
                <a:ea typeface="ADA Hybrid"/>
                <a:cs typeface="ADA Hybrid"/>
                <a:sym typeface="ADA Hybrid"/>
              </a:rPr>
              <a:t>LE PROJET OBJECTIF</a:t>
            </a:r>
          </a:p>
        </p:txBody>
      </p:sp>
      <p:sp>
        <p:nvSpPr>
          <p:cNvPr id="4" name="Freeform 10">
            <a:extLst>
              <a:ext uri="{FF2B5EF4-FFF2-40B4-BE49-F238E27FC236}">
                <a16:creationId xmlns:a16="http://schemas.microsoft.com/office/drawing/2014/main" id="{4C5E0573-A6CE-EEE7-C5A9-FFD61E61BA12}"/>
              </a:ext>
            </a:extLst>
          </p:cNvPr>
          <p:cNvSpPr/>
          <p:nvPr/>
        </p:nvSpPr>
        <p:spPr>
          <a:xfrm>
            <a:off x="5270542" y="9716504"/>
            <a:ext cx="1533458" cy="735596"/>
          </a:xfrm>
          <a:custGeom>
            <a:avLst/>
            <a:gdLst/>
            <a:ahLst/>
            <a:cxnLst/>
            <a:rect l="l" t="t" r="r" b="b"/>
            <a:pathLst>
              <a:path w="1533458" h="735596">
                <a:moveTo>
                  <a:pt x="0" y="0"/>
                </a:moveTo>
                <a:lnTo>
                  <a:pt x="1533458" y="0"/>
                </a:lnTo>
                <a:lnTo>
                  <a:pt x="1533458" y="735596"/>
                </a:lnTo>
                <a:lnTo>
                  <a:pt x="0" y="735596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18427" b="-16379"/>
            </a:stretch>
          </a:blipFill>
        </p:spPr>
        <p:txBody>
          <a:bodyPr/>
          <a:lstStyle/>
          <a:p>
            <a:endParaRPr lang="fr-FR"/>
          </a:p>
        </p:txBody>
      </p:sp>
    </p:spTree>
  </p:cSld>
  <p:clrMapOvr>
    <a:masterClrMapping/>
  </p:clrMapOvr>
  <p:transition spd="slow"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FEAC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 flipV="1">
            <a:off x="-761781" y="3882642"/>
            <a:ext cx="5944794" cy="15415"/>
          </a:xfrm>
          <a:prstGeom prst="line">
            <a:avLst/>
          </a:prstGeom>
          <a:ln w="28575" cap="flat">
            <a:solidFill>
              <a:srgbClr val="B0862C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fr-FR"/>
          </a:p>
        </p:txBody>
      </p:sp>
      <p:sp>
        <p:nvSpPr>
          <p:cNvPr id="4" name="Freeform 4"/>
          <p:cNvSpPr/>
          <p:nvPr/>
        </p:nvSpPr>
        <p:spPr>
          <a:xfrm>
            <a:off x="1218676" y="4956711"/>
            <a:ext cx="650576" cy="740187"/>
          </a:xfrm>
          <a:custGeom>
            <a:avLst/>
            <a:gdLst/>
            <a:ahLst/>
            <a:cxnLst/>
            <a:rect l="l" t="t" r="r" b="b"/>
            <a:pathLst>
              <a:path w="650576" h="740187">
                <a:moveTo>
                  <a:pt x="0" y="0"/>
                </a:moveTo>
                <a:lnTo>
                  <a:pt x="650576" y="0"/>
                </a:lnTo>
                <a:lnTo>
                  <a:pt x="650576" y="740188"/>
                </a:lnTo>
                <a:lnTo>
                  <a:pt x="0" y="740188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fr-FR"/>
          </a:p>
        </p:txBody>
      </p:sp>
      <p:sp>
        <p:nvSpPr>
          <p:cNvPr id="5" name="Freeform 5"/>
          <p:cNvSpPr/>
          <p:nvPr/>
        </p:nvSpPr>
        <p:spPr>
          <a:xfrm>
            <a:off x="1268709" y="6085310"/>
            <a:ext cx="648897" cy="740187"/>
          </a:xfrm>
          <a:custGeom>
            <a:avLst/>
            <a:gdLst/>
            <a:ahLst/>
            <a:cxnLst/>
            <a:rect l="l" t="t" r="r" b="b"/>
            <a:pathLst>
              <a:path w="648897" h="740187">
                <a:moveTo>
                  <a:pt x="0" y="0"/>
                </a:moveTo>
                <a:lnTo>
                  <a:pt x="648897" y="0"/>
                </a:lnTo>
                <a:lnTo>
                  <a:pt x="648897" y="740187"/>
                </a:lnTo>
                <a:lnTo>
                  <a:pt x="0" y="740187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fr-FR"/>
          </a:p>
        </p:txBody>
      </p:sp>
      <p:sp>
        <p:nvSpPr>
          <p:cNvPr id="6" name="Freeform 6"/>
          <p:cNvSpPr/>
          <p:nvPr/>
        </p:nvSpPr>
        <p:spPr>
          <a:xfrm>
            <a:off x="2386334" y="4916725"/>
            <a:ext cx="661528" cy="661528"/>
          </a:xfrm>
          <a:custGeom>
            <a:avLst/>
            <a:gdLst/>
            <a:ahLst/>
            <a:cxnLst/>
            <a:rect l="l" t="t" r="r" b="b"/>
            <a:pathLst>
              <a:path w="661528" h="661528">
                <a:moveTo>
                  <a:pt x="0" y="0"/>
                </a:moveTo>
                <a:lnTo>
                  <a:pt x="661528" y="0"/>
                </a:lnTo>
                <a:lnTo>
                  <a:pt x="661528" y="661528"/>
                </a:lnTo>
                <a:lnTo>
                  <a:pt x="0" y="661528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fr-FR"/>
          </a:p>
        </p:txBody>
      </p:sp>
      <p:sp>
        <p:nvSpPr>
          <p:cNvPr id="7" name="Freeform 7"/>
          <p:cNvSpPr/>
          <p:nvPr/>
        </p:nvSpPr>
        <p:spPr>
          <a:xfrm>
            <a:off x="3310007" y="4956711"/>
            <a:ext cx="1359036" cy="581554"/>
          </a:xfrm>
          <a:custGeom>
            <a:avLst/>
            <a:gdLst/>
            <a:ahLst/>
            <a:cxnLst/>
            <a:rect l="l" t="t" r="r" b="b"/>
            <a:pathLst>
              <a:path w="1359036" h="581554">
                <a:moveTo>
                  <a:pt x="0" y="0"/>
                </a:moveTo>
                <a:lnTo>
                  <a:pt x="1359037" y="0"/>
                </a:lnTo>
                <a:lnTo>
                  <a:pt x="1359037" y="581555"/>
                </a:lnTo>
                <a:lnTo>
                  <a:pt x="0" y="581555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endParaRPr lang="fr-FR"/>
          </a:p>
        </p:txBody>
      </p:sp>
      <p:sp>
        <p:nvSpPr>
          <p:cNvPr id="8" name="Freeform 8"/>
          <p:cNvSpPr/>
          <p:nvPr/>
        </p:nvSpPr>
        <p:spPr>
          <a:xfrm>
            <a:off x="4962125" y="4916725"/>
            <a:ext cx="1288644" cy="661822"/>
          </a:xfrm>
          <a:custGeom>
            <a:avLst/>
            <a:gdLst/>
            <a:ahLst/>
            <a:cxnLst/>
            <a:rect l="l" t="t" r="r" b="b"/>
            <a:pathLst>
              <a:path w="1288644" h="661822">
                <a:moveTo>
                  <a:pt x="0" y="0"/>
                </a:moveTo>
                <a:lnTo>
                  <a:pt x="1288644" y="0"/>
                </a:lnTo>
                <a:lnTo>
                  <a:pt x="1288644" y="661822"/>
                </a:lnTo>
                <a:lnTo>
                  <a:pt x="0" y="661822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  <p:txBody>
          <a:bodyPr/>
          <a:lstStyle/>
          <a:p>
            <a:endParaRPr lang="fr-FR"/>
          </a:p>
        </p:txBody>
      </p:sp>
      <p:sp>
        <p:nvSpPr>
          <p:cNvPr id="9" name="Freeform 9"/>
          <p:cNvSpPr/>
          <p:nvPr/>
        </p:nvSpPr>
        <p:spPr>
          <a:xfrm>
            <a:off x="2397318" y="6193182"/>
            <a:ext cx="639559" cy="596139"/>
          </a:xfrm>
          <a:custGeom>
            <a:avLst/>
            <a:gdLst/>
            <a:ahLst/>
            <a:cxnLst/>
            <a:rect l="l" t="t" r="r" b="b"/>
            <a:pathLst>
              <a:path w="639559" h="596139">
                <a:moveTo>
                  <a:pt x="0" y="0"/>
                </a:moveTo>
                <a:lnTo>
                  <a:pt x="639559" y="0"/>
                </a:lnTo>
                <a:lnTo>
                  <a:pt x="639559" y="596140"/>
                </a:lnTo>
                <a:lnTo>
                  <a:pt x="0" y="596140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/>
            </a:stretch>
          </a:blipFill>
        </p:spPr>
        <p:txBody>
          <a:bodyPr/>
          <a:lstStyle/>
          <a:p>
            <a:endParaRPr lang="fr-FR"/>
          </a:p>
        </p:txBody>
      </p:sp>
      <p:sp>
        <p:nvSpPr>
          <p:cNvPr id="10" name="Freeform 10"/>
          <p:cNvSpPr/>
          <p:nvPr/>
        </p:nvSpPr>
        <p:spPr>
          <a:xfrm>
            <a:off x="4248556" y="6193182"/>
            <a:ext cx="650543" cy="585489"/>
          </a:xfrm>
          <a:custGeom>
            <a:avLst/>
            <a:gdLst/>
            <a:ahLst/>
            <a:cxnLst/>
            <a:rect l="l" t="t" r="r" b="b"/>
            <a:pathLst>
              <a:path w="650543" h="585489">
                <a:moveTo>
                  <a:pt x="0" y="0"/>
                </a:moveTo>
                <a:lnTo>
                  <a:pt x="650543" y="0"/>
                </a:lnTo>
                <a:lnTo>
                  <a:pt x="650543" y="585489"/>
                </a:lnTo>
                <a:lnTo>
                  <a:pt x="0" y="585489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/>
            </a:stretch>
          </a:blipFill>
        </p:spPr>
        <p:txBody>
          <a:bodyPr/>
          <a:lstStyle/>
          <a:p>
            <a:endParaRPr lang="fr-FR"/>
          </a:p>
        </p:txBody>
      </p:sp>
      <p:sp>
        <p:nvSpPr>
          <p:cNvPr id="11" name="Freeform 11"/>
          <p:cNvSpPr/>
          <p:nvPr/>
        </p:nvSpPr>
        <p:spPr>
          <a:xfrm>
            <a:off x="3340016" y="6193182"/>
            <a:ext cx="535455" cy="596139"/>
          </a:xfrm>
          <a:custGeom>
            <a:avLst/>
            <a:gdLst/>
            <a:ahLst/>
            <a:cxnLst/>
            <a:rect l="l" t="t" r="r" b="b"/>
            <a:pathLst>
              <a:path w="535455" h="596139">
                <a:moveTo>
                  <a:pt x="0" y="0"/>
                </a:moveTo>
                <a:lnTo>
                  <a:pt x="535454" y="0"/>
                </a:lnTo>
                <a:lnTo>
                  <a:pt x="535454" y="596140"/>
                </a:lnTo>
                <a:lnTo>
                  <a:pt x="0" y="596140"/>
                </a:lnTo>
                <a:lnTo>
                  <a:pt x="0" y="0"/>
                </a:lnTo>
                <a:close/>
              </a:path>
            </a:pathLst>
          </a:custGeom>
          <a:blipFill>
            <a:blip r:embed="rId9"/>
            <a:stretch>
              <a:fillRect/>
            </a:stretch>
          </a:blipFill>
        </p:spPr>
        <p:txBody>
          <a:bodyPr/>
          <a:lstStyle/>
          <a:p>
            <a:endParaRPr lang="fr-FR"/>
          </a:p>
        </p:txBody>
      </p:sp>
      <p:sp>
        <p:nvSpPr>
          <p:cNvPr id="12" name="Freeform 12"/>
          <p:cNvSpPr/>
          <p:nvPr/>
        </p:nvSpPr>
        <p:spPr>
          <a:xfrm>
            <a:off x="2386334" y="7220046"/>
            <a:ext cx="650543" cy="650543"/>
          </a:xfrm>
          <a:custGeom>
            <a:avLst/>
            <a:gdLst/>
            <a:ahLst/>
            <a:cxnLst/>
            <a:rect l="l" t="t" r="r" b="b"/>
            <a:pathLst>
              <a:path w="650543" h="650543">
                <a:moveTo>
                  <a:pt x="0" y="0"/>
                </a:moveTo>
                <a:lnTo>
                  <a:pt x="650543" y="0"/>
                </a:lnTo>
                <a:lnTo>
                  <a:pt x="650543" y="650544"/>
                </a:lnTo>
                <a:lnTo>
                  <a:pt x="0" y="650544"/>
                </a:lnTo>
                <a:lnTo>
                  <a:pt x="0" y="0"/>
                </a:lnTo>
                <a:close/>
              </a:path>
            </a:pathLst>
          </a:custGeom>
          <a:blipFill>
            <a:blip r:embed="rId10"/>
            <a:stretch>
              <a:fillRect/>
            </a:stretch>
          </a:blipFill>
        </p:spPr>
        <p:txBody>
          <a:bodyPr/>
          <a:lstStyle/>
          <a:p>
            <a:endParaRPr lang="fr-FR"/>
          </a:p>
        </p:txBody>
      </p:sp>
      <p:sp>
        <p:nvSpPr>
          <p:cNvPr id="13" name="Freeform 13"/>
          <p:cNvSpPr/>
          <p:nvPr/>
        </p:nvSpPr>
        <p:spPr>
          <a:xfrm>
            <a:off x="3340016" y="7268079"/>
            <a:ext cx="596373" cy="596373"/>
          </a:xfrm>
          <a:custGeom>
            <a:avLst/>
            <a:gdLst/>
            <a:ahLst/>
            <a:cxnLst/>
            <a:rect l="l" t="t" r="r" b="b"/>
            <a:pathLst>
              <a:path w="596373" h="596373">
                <a:moveTo>
                  <a:pt x="0" y="0"/>
                </a:moveTo>
                <a:lnTo>
                  <a:pt x="596372" y="0"/>
                </a:lnTo>
                <a:lnTo>
                  <a:pt x="596372" y="596373"/>
                </a:lnTo>
                <a:lnTo>
                  <a:pt x="0" y="596373"/>
                </a:lnTo>
                <a:lnTo>
                  <a:pt x="0" y="0"/>
                </a:lnTo>
                <a:close/>
              </a:path>
            </a:pathLst>
          </a:custGeom>
          <a:blipFill>
            <a:blip r:embed="rId11"/>
            <a:stretch>
              <a:fillRect/>
            </a:stretch>
          </a:blipFill>
        </p:spPr>
        <p:txBody>
          <a:bodyPr/>
          <a:lstStyle/>
          <a:p>
            <a:endParaRPr lang="fr-FR"/>
          </a:p>
        </p:txBody>
      </p:sp>
      <p:sp>
        <p:nvSpPr>
          <p:cNvPr id="14" name="Freeform 14"/>
          <p:cNvSpPr/>
          <p:nvPr/>
        </p:nvSpPr>
        <p:spPr>
          <a:xfrm>
            <a:off x="5076267" y="6267207"/>
            <a:ext cx="1265057" cy="511464"/>
          </a:xfrm>
          <a:custGeom>
            <a:avLst/>
            <a:gdLst/>
            <a:ahLst/>
            <a:cxnLst/>
            <a:rect l="l" t="t" r="r" b="b"/>
            <a:pathLst>
              <a:path w="1265057" h="511464">
                <a:moveTo>
                  <a:pt x="0" y="0"/>
                </a:moveTo>
                <a:lnTo>
                  <a:pt x="1265057" y="0"/>
                </a:lnTo>
                <a:lnTo>
                  <a:pt x="1265057" y="511464"/>
                </a:lnTo>
                <a:lnTo>
                  <a:pt x="0" y="511464"/>
                </a:lnTo>
                <a:lnTo>
                  <a:pt x="0" y="0"/>
                </a:lnTo>
                <a:close/>
              </a:path>
            </a:pathLst>
          </a:custGeom>
          <a:blipFill>
            <a:blip r:embed="rId12"/>
            <a:stretch>
              <a:fillRect/>
            </a:stretch>
          </a:blipFill>
        </p:spPr>
        <p:txBody>
          <a:bodyPr/>
          <a:lstStyle/>
          <a:p>
            <a:endParaRPr lang="fr-FR"/>
          </a:p>
        </p:txBody>
      </p:sp>
      <p:sp>
        <p:nvSpPr>
          <p:cNvPr id="15" name="Freeform 15"/>
          <p:cNvSpPr/>
          <p:nvPr/>
        </p:nvSpPr>
        <p:spPr>
          <a:xfrm>
            <a:off x="4854019" y="7378198"/>
            <a:ext cx="1396751" cy="492391"/>
          </a:xfrm>
          <a:custGeom>
            <a:avLst/>
            <a:gdLst/>
            <a:ahLst/>
            <a:cxnLst/>
            <a:rect l="l" t="t" r="r" b="b"/>
            <a:pathLst>
              <a:path w="1396751" h="492391">
                <a:moveTo>
                  <a:pt x="0" y="0"/>
                </a:moveTo>
                <a:lnTo>
                  <a:pt x="1396750" y="0"/>
                </a:lnTo>
                <a:lnTo>
                  <a:pt x="1396750" y="492392"/>
                </a:lnTo>
                <a:lnTo>
                  <a:pt x="0" y="492392"/>
                </a:lnTo>
                <a:lnTo>
                  <a:pt x="0" y="0"/>
                </a:lnTo>
                <a:close/>
              </a:path>
            </a:pathLst>
          </a:custGeom>
          <a:blipFill>
            <a:blip r:embed="rId13"/>
            <a:stretch>
              <a:fillRect/>
            </a:stretch>
          </a:blipFill>
        </p:spPr>
        <p:txBody>
          <a:bodyPr/>
          <a:lstStyle/>
          <a:p>
            <a:endParaRPr lang="fr-FR"/>
          </a:p>
        </p:txBody>
      </p:sp>
      <p:sp>
        <p:nvSpPr>
          <p:cNvPr id="16" name="Freeform 16"/>
          <p:cNvSpPr/>
          <p:nvPr/>
        </p:nvSpPr>
        <p:spPr>
          <a:xfrm>
            <a:off x="549302" y="2914764"/>
            <a:ext cx="643084" cy="803854"/>
          </a:xfrm>
          <a:custGeom>
            <a:avLst/>
            <a:gdLst/>
            <a:ahLst/>
            <a:cxnLst/>
            <a:rect l="l" t="t" r="r" b="b"/>
            <a:pathLst>
              <a:path w="643084" h="803854">
                <a:moveTo>
                  <a:pt x="0" y="0"/>
                </a:moveTo>
                <a:lnTo>
                  <a:pt x="643084" y="0"/>
                </a:lnTo>
                <a:lnTo>
                  <a:pt x="643084" y="803854"/>
                </a:lnTo>
                <a:lnTo>
                  <a:pt x="0" y="803854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fr-FR"/>
          </a:p>
        </p:txBody>
      </p:sp>
      <p:sp>
        <p:nvSpPr>
          <p:cNvPr id="17" name="Freeform 17"/>
          <p:cNvSpPr/>
          <p:nvPr/>
        </p:nvSpPr>
        <p:spPr>
          <a:xfrm rot="-1207220">
            <a:off x="4426242" y="-703995"/>
            <a:ext cx="3635787" cy="4402318"/>
          </a:xfrm>
          <a:custGeom>
            <a:avLst/>
            <a:gdLst/>
            <a:ahLst/>
            <a:cxnLst/>
            <a:rect l="l" t="t" r="r" b="b"/>
            <a:pathLst>
              <a:path w="3635787" h="4402318">
                <a:moveTo>
                  <a:pt x="0" y="0"/>
                </a:moveTo>
                <a:lnTo>
                  <a:pt x="3635786" y="0"/>
                </a:lnTo>
                <a:lnTo>
                  <a:pt x="3635786" y="4402318"/>
                </a:lnTo>
                <a:lnTo>
                  <a:pt x="0" y="4402318"/>
                </a:lnTo>
                <a:lnTo>
                  <a:pt x="0" y="0"/>
                </a:lnTo>
                <a:close/>
              </a:path>
            </a:pathLst>
          </a:custGeom>
          <a:blipFill>
            <a:blip r:embed="rId15"/>
            <a:stretch>
              <a:fillRect t="-34510" b="-12639"/>
            </a:stretch>
          </a:blipFill>
        </p:spPr>
        <p:txBody>
          <a:bodyPr/>
          <a:lstStyle/>
          <a:p>
            <a:endParaRPr lang="fr-FR"/>
          </a:p>
        </p:txBody>
      </p:sp>
      <p:sp>
        <p:nvSpPr>
          <p:cNvPr id="18" name="TextBox 18"/>
          <p:cNvSpPr txBox="1"/>
          <p:nvPr/>
        </p:nvSpPr>
        <p:spPr>
          <a:xfrm>
            <a:off x="1184511" y="2599213"/>
            <a:ext cx="4090291" cy="11615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4505"/>
              </a:lnSpc>
            </a:pPr>
            <a:r>
              <a:rPr lang="en-US" sz="4133">
                <a:solidFill>
                  <a:srgbClr val="B0862C"/>
                </a:solidFill>
                <a:latin typeface="ADA Hybrid"/>
                <a:ea typeface="ADA Hybrid"/>
                <a:cs typeface="ADA Hybrid"/>
                <a:sym typeface="ADA Hybrid"/>
              </a:rPr>
              <a:t>LES</a:t>
            </a:r>
          </a:p>
          <a:p>
            <a:pPr algn="r">
              <a:lnSpc>
                <a:spcPts val="4505"/>
              </a:lnSpc>
            </a:pPr>
            <a:r>
              <a:rPr lang="en-US" sz="4133">
                <a:solidFill>
                  <a:srgbClr val="B0862C"/>
                </a:solidFill>
                <a:latin typeface="ADA Hybrid"/>
                <a:ea typeface="ADA Hybrid"/>
                <a:cs typeface="ADA Hybrid"/>
                <a:sym typeface="ADA Hybrid"/>
              </a:rPr>
              <a:t>PARTENAIRES</a:t>
            </a:r>
          </a:p>
        </p:txBody>
      </p:sp>
      <p:sp>
        <p:nvSpPr>
          <p:cNvPr id="19" name="TextBox 19"/>
          <p:cNvSpPr txBox="1"/>
          <p:nvPr/>
        </p:nvSpPr>
        <p:spPr>
          <a:xfrm>
            <a:off x="280309" y="4511094"/>
            <a:ext cx="938368" cy="168208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749"/>
              </a:lnSpc>
            </a:pPr>
            <a:r>
              <a:rPr lang="en-US" sz="11696">
                <a:solidFill>
                  <a:srgbClr val="CDA046"/>
                </a:solidFill>
                <a:latin typeface="Jad"/>
                <a:ea typeface="Jad"/>
                <a:cs typeface="Jad"/>
                <a:sym typeface="Jad"/>
              </a:rPr>
              <a:t>(</a:t>
            </a:r>
          </a:p>
        </p:txBody>
      </p:sp>
      <p:sp>
        <p:nvSpPr>
          <p:cNvPr id="20" name="TextBox 20"/>
          <p:cNvSpPr txBox="1"/>
          <p:nvPr/>
        </p:nvSpPr>
        <p:spPr>
          <a:xfrm rot="-10800000">
            <a:off x="6341324" y="6605689"/>
            <a:ext cx="938368" cy="168208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749"/>
              </a:lnSpc>
            </a:pPr>
            <a:r>
              <a:rPr lang="en-US" sz="11696">
                <a:solidFill>
                  <a:srgbClr val="CDA046"/>
                </a:solidFill>
                <a:latin typeface="Jad"/>
                <a:ea typeface="Jad"/>
                <a:cs typeface="Jad"/>
                <a:sym typeface="Jad"/>
              </a:rPr>
              <a:t>(</a:t>
            </a:r>
          </a:p>
        </p:txBody>
      </p:sp>
      <p:sp>
        <p:nvSpPr>
          <p:cNvPr id="21" name="Freeform 10">
            <a:extLst>
              <a:ext uri="{FF2B5EF4-FFF2-40B4-BE49-F238E27FC236}">
                <a16:creationId xmlns:a16="http://schemas.microsoft.com/office/drawing/2014/main" id="{B047F66B-F9CE-F662-3D1C-DFC4E6ADB460}"/>
              </a:ext>
            </a:extLst>
          </p:cNvPr>
          <p:cNvSpPr/>
          <p:nvPr/>
        </p:nvSpPr>
        <p:spPr>
          <a:xfrm>
            <a:off x="5270542" y="9716504"/>
            <a:ext cx="1533458" cy="735596"/>
          </a:xfrm>
          <a:custGeom>
            <a:avLst/>
            <a:gdLst/>
            <a:ahLst/>
            <a:cxnLst/>
            <a:rect l="l" t="t" r="r" b="b"/>
            <a:pathLst>
              <a:path w="1533458" h="735596">
                <a:moveTo>
                  <a:pt x="0" y="0"/>
                </a:moveTo>
                <a:lnTo>
                  <a:pt x="1533458" y="0"/>
                </a:lnTo>
                <a:lnTo>
                  <a:pt x="1533458" y="735596"/>
                </a:lnTo>
                <a:lnTo>
                  <a:pt x="0" y="735596"/>
                </a:lnTo>
                <a:lnTo>
                  <a:pt x="0" y="0"/>
                </a:lnTo>
                <a:close/>
              </a:path>
            </a:pathLst>
          </a:custGeom>
          <a:blipFill>
            <a:blip r:embed="rId16"/>
            <a:stretch>
              <a:fillRect t="-18427" b="-16379"/>
            </a:stretch>
          </a:blipFill>
        </p:spPr>
        <p:txBody>
          <a:bodyPr/>
          <a:lstStyle/>
          <a:p>
            <a:endParaRPr lang="fr-FR"/>
          </a:p>
        </p:txBody>
      </p:sp>
      <p:pic>
        <p:nvPicPr>
          <p:cNvPr id="22" name="Image 21">
            <a:extLst>
              <a:ext uri="{FF2B5EF4-FFF2-40B4-BE49-F238E27FC236}">
                <a16:creationId xmlns:a16="http://schemas.microsoft.com/office/drawing/2014/main" id="{2BD44D26-69C1-4F93-8E9C-1691BBE0BAB1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851" y="7352717"/>
            <a:ext cx="1007343" cy="501892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224</Words>
  <Application>Microsoft Macintosh PowerPoint</Application>
  <PresentationFormat>Personnalisé</PresentationFormat>
  <Paragraphs>34</Paragraphs>
  <Slides>5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7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5</vt:i4>
      </vt:variant>
    </vt:vector>
  </HeadingPairs>
  <TitlesOfParts>
    <vt:vector size="13" baseType="lpstr">
      <vt:lpstr>Garet Ultra-Bold</vt:lpstr>
      <vt:lpstr>Arial</vt:lpstr>
      <vt:lpstr>Garet Bold</vt:lpstr>
      <vt:lpstr>Calibri</vt:lpstr>
      <vt:lpstr>Garet</vt:lpstr>
      <vt:lpstr>Jad</vt:lpstr>
      <vt:lpstr>ADA Hybrid</vt:lpstr>
      <vt:lpstr>Office Theme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Eric Megou</cp:lastModifiedBy>
  <cp:revision>5</cp:revision>
  <dcterms:created xsi:type="dcterms:W3CDTF">2006-08-16T00:00:00Z</dcterms:created>
  <dcterms:modified xsi:type="dcterms:W3CDTF">2026-04-07T11:48:49Z</dcterms:modified>
  <dc:identifier>DAHFIkHNjq8</dc:identifier>
</cp:coreProperties>
</file>